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4F81BD"/>
    <a:srgbClr val="33CC33"/>
    <a:srgbClr val="FF00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381" autoAdjust="0"/>
    <p:restoredTop sz="92935" autoAdjust="0"/>
  </p:normalViewPr>
  <p:slideViewPr>
    <p:cSldViewPr>
      <p:cViewPr varScale="1">
        <p:scale>
          <a:sx n="38" d="100"/>
          <a:sy n="38" d="100"/>
        </p:scale>
        <p:origin x="2692" y="64"/>
      </p:cViewPr>
      <p:guideLst>
        <p:guide orient="horz" pos="244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A93DC-2300-4EE0-9C88-7CC152B6E596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2362-2BC0-47F4-A1ED-AEC9F8C81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773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A93DC-2300-4EE0-9C88-7CC152B6E596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2362-2BC0-47F4-A1ED-AEC9F8C81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763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A93DC-2300-4EE0-9C88-7CC152B6E596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2362-2BC0-47F4-A1ED-AEC9F8C81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090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A93DC-2300-4EE0-9C88-7CC152B6E596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2362-2BC0-47F4-A1ED-AEC9F8C81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606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A93DC-2300-4EE0-9C88-7CC152B6E596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2362-2BC0-47F4-A1ED-AEC9F8C81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38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A93DC-2300-4EE0-9C88-7CC152B6E596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2362-2BC0-47F4-A1ED-AEC9F8C81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7762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A93DC-2300-4EE0-9C88-7CC152B6E596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2362-2BC0-47F4-A1ED-AEC9F8C81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8676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A93DC-2300-4EE0-9C88-7CC152B6E596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2362-2BC0-47F4-A1ED-AEC9F8C81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756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A93DC-2300-4EE0-9C88-7CC152B6E596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2362-2BC0-47F4-A1ED-AEC9F8C81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563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A93DC-2300-4EE0-9C88-7CC152B6E596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2362-2BC0-47F4-A1ED-AEC9F8C81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8990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A93DC-2300-4EE0-9C88-7CC152B6E596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2362-2BC0-47F4-A1ED-AEC9F8C81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1901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A93DC-2300-4EE0-9C88-7CC152B6E596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02362-2BC0-47F4-A1ED-AEC9F8C81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66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ptc.jp/kenkyukai/2026_monodukuri_mou/" TargetMode="External"/><Relationship Id="rId2" Type="http://schemas.openxmlformats.org/officeDocument/2006/relationships/hyperlink" Target="mailto:zairyou@kptc.j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9848" y="488504"/>
            <a:ext cx="6816228" cy="328551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u="sng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参 加</a:t>
            </a:r>
            <a:r>
              <a:rPr lang="ja-JP" altLang="ja-JP" sz="1400" b="1" u="sng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費</a:t>
            </a:r>
            <a:endParaRPr lang="en-US" altLang="ja-JP" sz="1400" u="sng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5,000</a:t>
            </a:r>
            <a:r>
              <a:rPr lang="ja-JP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／名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お申込後、参加費を請求させていただきますので、請求書記載の振込口座（（公財）京都技術科学センター宛て）にお振り</a:t>
            </a:r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込みをお願いします。（お振り込みに係る手数料等はご負担ください。）</a:t>
            </a:r>
          </a:p>
          <a:p>
            <a:endParaRPr lang="en-US" altLang="ja-JP" sz="90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ja-JP" sz="1400" b="1" u="sng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定 員</a:t>
            </a:r>
            <a:endParaRPr lang="en-US" altLang="ja-JP" sz="1400" u="sng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会場受講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名</a:t>
            </a:r>
            <a:r>
              <a:rPr lang="ja-JP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程度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／オンライン受講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30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名程度（いずれも先着順）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（オンサイト会場：京都府京都市下京区中堂寺南町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134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京都リサーチパーク内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endParaRPr lang="ja-JP" altLang="ja-JP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b="1" u="sng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お問合わせ・お申込先</a:t>
            </a:r>
          </a:p>
          <a:p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京都府中小企業技術センター　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基盤技術課　材料評価係</a:t>
            </a: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TEL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075-315-8633</a:t>
            </a: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E-mail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hlinkClick r:id="rId2"/>
              </a:rPr>
              <a:t>zairyou@kptc.jp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05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b="1" u="sng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 込 方 法</a:t>
            </a: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▶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HP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からお申込の場合：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hlinkClick r:id="rId3"/>
              </a:rPr>
              <a:t>https://www.kptc.jp/kenkyukai/2026_monodukuri_mou/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▶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HP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以外の場合：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以下の参加申込書にご記入のうえ、メールにてお申込みください。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97157"/>
              </p:ext>
            </p:extLst>
          </p:nvPr>
        </p:nvGraphicFramePr>
        <p:xfrm>
          <a:off x="460134" y="5385049"/>
          <a:ext cx="5990623" cy="32684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9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0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5691">
                <a:tc>
                  <a:txBody>
                    <a:bodyPr/>
                    <a:lstStyle/>
                    <a:p>
                      <a:pPr marL="25400" algn="ctr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900" b="1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受講形式</a:t>
                      </a:r>
                      <a:endParaRPr lang="ja-JP" sz="900" b="1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endParaRPr lang="en-US" sz="800" b="0" kern="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800" b="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                                                    会場受講・　オンライン</a:t>
                      </a:r>
                      <a:endParaRPr lang="en-US" sz="800" b="0" kern="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 </a:t>
                      </a:r>
                      <a:r>
                        <a:rPr lang="ja-JP" altLang="en-US" sz="800" b="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　　　　　　　　　　　　　　　　</a:t>
                      </a:r>
                      <a:endParaRPr lang="ja-JP" sz="800" b="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378">
                <a:tc>
                  <a:txBody>
                    <a:bodyPr/>
                    <a:lstStyle/>
                    <a:p>
                      <a:pPr marL="25400" algn="ctr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900" b="1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操作実習会</a:t>
                      </a:r>
                      <a:endParaRPr lang="en-US" altLang="ja-JP" sz="900" b="1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25400" algn="ctr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600" b="1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600" b="1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会場受講者のみ</a:t>
                      </a:r>
                      <a:endParaRPr lang="ja-JP" sz="600" b="1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8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　　　　　　　　参加を希望する　　　　　・　　　　　　希望しない</a:t>
                      </a:r>
                      <a:endParaRPr lang="en-US" altLang="ja-JP" sz="800" b="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8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　　（希望日：</a:t>
                      </a:r>
                      <a:r>
                        <a:rPr lang="en-US" altLang="ja-JP" sz="8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</a:t>
                      </a:r>
                      <a:r>
                        <a:rPr lang="ja-JP" altLang="en-US" sz="8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月</a:t>
                      </a:r>
                      <a:r>
                        <a:rPr lang="en-US" altLang="ja-JP" sz="8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</a:t>
                      </a:r>
                      <a:r>
                        <a:rPr lang="ja-JP" altLang="en-US" sz="8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日・</a:t>
                      </a:r>
                      <a:r>
                        <a:rPr lang="en-US" altLang="ja-JP" sz="8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</a:t>
                      </a:r>
                      <a:r>
                        <a:rPr lang="ja-JP" altLang="en-US" sz="8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月</a:t>
                      </a:r>
                      <a:r>
                        <a:rPr lang="en-US" altLang="ja-JP" sz="8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17</a:t>
                      </a:r>
                      <a:r>
                        <a:rPr lang="ja-JP" altLang="en-US" sz="8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日・</a:t>
                      </a:r>
                      <a:r>
                        <a:rPr lang="en-US" altLang="ja-JP" sz="8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12</a:t>
                      </a:r>
                      <a:r>
                        <a:rPr lang="ja-JP" altLang="en-US" sz="8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月</a:t>
                      </a:r>
                      <a:r>
                        <a:rPr lang="en-US" altLang="ja-JP" sz="8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14</a:t>
                      </a:r>
                      <a:r>
                        <a:rPr lang="ja-JP" altLang="en-US" sz="8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日）</a:t>
                      </a:r>
                      <a:endParaRPr lang="ja-JP" sz="800" b="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2681721"/>
                  </a:ext>
                </a:extLst>
              </a:tr>
              <a:tr h="638478">
                <a:tc>
                  <a:txBody>
                    <a:bodyPr/>
                    <a:lstStyle/>
                    <a:p>
                      <a:pPr marL="25400" algn="ctr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900" b="1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所在地</a:t>
                      </a:r>
                      <a:endParaRPr lang="en-US" altLang="ja-JP" sz="900" b="1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25400" algn="ctr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900" b="1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企業名</a:t>
                      </a:r>
                      <a:endParaRPr lang="ja-JP" sz="900" b="1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9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〒</a:t>
                      </a:r>
                      <a:endParaRPr lang="en-US" altLang="ja-JP" sz="900" b="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endParaRPr lang="ja-JP" sz="900" b="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863647"/>
                  </a:ext>
                </a:extLst>
              </a:tr>
              <a:tr h="480261">
                <a:tc>
                  <a:txBody>
                    <a:bodyPr/>
                    <a:lstStyle/>
                    <a:p>
                      <a:pPr algn="ctr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900" b="1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参加</a:t>
                      </a:r>
                      <a:r>
                        <a:rPr lang="ja-JP" sz="900" b="1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者</a:t>
                      </a:r>
                      <a:endParaRPr lang="ja-JP" sz="900" b="1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 hangingPunct="0">
                        <a:spcAft>
                          <a:spcPts val="0"/>
                        </a:spcAft>
                      </a:pPr>
                      <a:r>
                        <a:rPr lang="ja-JP" altLang="en-US" sz="800" b="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ご</a:t>
                      </a:r>
                      <a:r>
                        <a:rPr lang="ja-JP" sz="800" b="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所属</a:t>
                      </a:r>
                      <a:r>
                        <a:rPr lang="ja-JP" altLang="en-US" sz="800" b="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lang="ja-JP" sz="800" b="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　　　　　　　　　</a:t>
                      </a:r>
                      <a:endParaRPr lang="en-US" altLang="ja-JP" sz="800" b="0" kern="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 fontAlgn="base" hangingPunct="0">
                        <a:spcAft>
                          <a:spcPts val="0"/>
                        </a:spcAft>
                      </a:pPr>
                      <a:r>
                        <a:rPr lang="ja-JP" altLang="en-US" sz="800" b="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お名前：</a:t>
                      </a:r>
                      <a:endParaRPr lang="ja-JP" sz="800" b="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3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電話番号</a:t>
                      </a: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endParaRPr lang="ja-JP" sz="900" b="1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3314644"/>
                  </a:ext>
                </a:extLst>
              </a:tr>
              <a:tr h="292274">
                <a:tc>
                  <a:txBody>
                    <a:bodyPr/>
                    <a:lstStyle/>
                    <a:p>
                      <a:pPr algn="ctr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E-mail</a:t>
                      </a:r>
                      <a:endParaRPr lang="ja-JP" sz="900" b="1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900" b="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 </a:t>
                      </a:r>
                      <a:endParaRPr lang="ja-JP" sz="900" b="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991">
                <a:tc>
                  <a:txBody>
                    <a:bodyPr/>
                    <a:lstStyle/>
                    <a:p>
                      <a:pPr algn="ctr" fontAlgn="base" hangingPunct="0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900" b="1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参加費請求先</a:t>
                      </a:r>
                      <a:endParaRPr lang="ja-JP" sz="900" b="1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 hangingPunct="0">
                        <a:lnSpc>
                          <a:spcPts val="7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8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送付先：</a:t>
                      </a:r>
                      <a:endParaRPr lang="en-US" altLang="ja-JP" sz="800" b="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 fontAlgn="base" hangingPunct="0">
                        <a:lnSpc>
                          <a:spcPts val="7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800" b="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宛　名：</a:t>
                      </a:r>
                      <a:endParaRPr lang="ja-JP" sz="800" b="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298748" y="4160913"/>
            <a:ext cx="6298604" cy="4752527"/>
          </a:xfrm>
          <a:prstGeom prst="rect">
            <a:avLst/>
          </a:prstGeom>
          <a:noFill/>
          <a:ln w="101600" cmpd="tri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4BACC6">
                        <a:gamma/>
                        <a:tint val="20000"/>
                        <a:invGamma/>
                      </a:srgbClr>
                    </a:gs>
                    <a:gs pos="100000">
                      <a:srgbClr val="4BACC6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sy="50000" kx="-2453608" rotWithShape="0">
                    <a:srgbClr val="B6DDE8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93676" y="4232921"/>
            <a:ext cx="6215644" cy="766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4BACC6"/>
                    </a:gs>
                    <a:gs pos="100000">
                      <a:srgbClr val="205867"/>
                    </a:gs>
                  </a:gsLst>
                  <a:lin ang="2700000" scaled="1"/>
                </a:gra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2F2F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sy="50000" kx="-2453608" rotWithShape="0">
                    <a:srgbClr val="B6DDE8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74295" tIns="107950" rIns="74295" bIns="107950" numCol="1" anchor="t" anchorCtr="0" compatLnSpc="1">
            <a:prstTxWarp prst="textNoShape">
              <a:avLst/>
            </a:prstTxWarp>
          </a:bodyPr>
          <a:lstStyle/>
          <a:p>
            <a:pPr marL="0" marR="0" lvl="0" indent="509588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600" b="1" i="0" u="sng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『ものづくり</a:t>
            </a:r>
            <a:r>
              <a:rPr kumimoji="1" lang="ja-JP" altLang="en-US" sz="1600" b="1" i="0" u="sng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分析</a:t>
            </a:r>
            <a:r>
              <a:rPr kumimoji="1" lang="ja-JP" altLang="ja-JP" sz="1600" b="1" i="0" u="sng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評価技術研究会』</a:t>
            </a:r>
            <a:r>
              <a:rPr kumimoji="1" lang="ja-JP" altLang="en-US" sz="1600" b="1" i="0" u="sng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参加</a:t>
            </a:r>
            <a:r>
              <a:rPr kumimoji="1" lang="ja-JP" altLang="ja-JP" sz="1600" b="1" i="0" u="sng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申込書</a:t>
            </a:r>
            <a:endParaRPr kumimoji="1" lang="en-US" altLang="ja-JP" sz="900" b="1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509588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　</a:t>
            </a:r>
            <a:endParaRPr kumimoji="1" lang="en-US" altLang="ja-JP" sz="2000" b="0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16632" y="4592961"/>
            <a:ext cx="6334125" cy="76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2F2F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sy="50000" kx="-2453608" rotWithShape="0">
                    <a:srgbClr val="B6DDE8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74295" tIns="107950" rIns="74295" bIns="107950" numCol="1" anchor="t" anchorCtr="0" compatLnSpc="1">
            <a:prstTxWarp prst="textNoShape">
              <a:avLst/>
            </a:prstTxWarp>
          </a:bodyPr>
          <a:lstStyle/>
          <a:p>
            <a:pPr lvl="0" indent="254000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〇お申込時にご記入いただいた個人情報は、参加者名簿として活用するほか、今後</a:t>
            </a:r>
            <a:r>
              <a:rPr lang="ja-JP" altLang="en-US" sz="900" dirty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当研究会主催者が実施する各種</a:t>
            </a:r>
            <a:endParaRPr lang="en-US" altLang="ja-JP" sz="900" dirty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lvl="0" indent="2540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セミナー等のご案内を電子メール・メールマガジンや郵便により行うことがあります。</a:t>
            </a:r>
            <a:endParaRPr kumimoji="1" lang="en-US" altLang="ja-JP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254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900" dirty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〇お申込みにあたり、本研究会において配布する全ての資料に関して、</a:t>
            </a:r>
            <a:r>
              <a:rPr lang="ja-JP" altLang="en-US" sz="900" u="sng" dirty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主催者の許諾無く参加者以外への再配布・</a:t>
            </a:r>
            <a:endParaRPr lang="en-US" altLang="ja-JP" sz="900" u="sng" dirty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254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900" dirty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</a:t>
            </a:r>
            <a:r>
              <a:rPr lang="ja-JP" altLang="en-US" sz="900" u="sng" dirty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改変を行わないことに同意いただいたものとして取り扱います。</a:t>
            </a:r>
            <a:endParaRPr kumimoji="1" lang="en-US" altLang="ja-JP" sz="9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-2858" y="0"/>
            <a:ext cx="6858000" cy="374563"/>
          </a:xfrm>
          <a:prstGeom prst="rect">
            <a:avLst/>
          </a:prstGeom>
          <a:gradFill rotWithShape="0">
            <a:gsLst>
              <a:gs pos="0">
                <a:srgbClr val="4BACC6"/>
              </a:gs>
              <a:gs pos="100000">
                <a:srgbClr val="205867"/>
              </a:gs>
            </a:gsLst>
            <a:lin ang="2700000" scaled="1"/>
          </a:gradFill>
          <a:ln w="12700" algn="ctr">
            <a:noFill/>
            <a:miter lim="800000"/>
            <a:headEnd/>
            <a:tailEnd/>
          </a:ln>
          <a:effectLst>
            <a:outerShdw sy="50000" kx="-2453608" rotWithShape="0">
              <a:srgbClr val="B6DDE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79" y="27393"/>
            <a:ext cx="34163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ものづくり分析評価技術研究会</a:t>
            </a:r>
            <a:endParaRPr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5DAB35D-3F38-4448-BAE6-0F3A9423B621}"/>
              </a:ext>
            </a:extLst>
          </p:cNvPr>
          <p:cNvSpPr txBox="1"/>
          <p:nvPr/>
        </p:nvSpPr>
        <p:spPr>
          <a:xfrm>
            <a:off x="1282183" y="5601073"/>
            <a:ext cx="23391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いずれかに〇をご記入ください。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定員状況によりご希望に沿えないことがあります。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3" name="Picture 2" descr="D:\地域機関\中小企業技術センター\各課共用\技術センター共通\□共通様式\02 広報事例集\広報便利ツール\3 当センター地図\2018中セン地図（詳細のみ）.jpg">
            <a:extLst>
              <a:ext uri="{FF2B5EF4-FFF2-40B4-BE49-F238E27FC236}">
                <a16:creationId xmlns:a16="http://schemas.microsoft.com/office/drawing/2014/main" id="{D15AE5DE-BD0E-4BA3-B2F1-9FB204411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854" y="1246684"/>
            <a:ext cx="2060098" cy="18404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B36DE33-D9FA-46A7-8218-A79FD0CB9D8C}"/>
              </a:ext>
            </a:extLst>
          </p:cNvPr>
          <p:cNvSpPr txBox="1"/>
          <p:nvPr/>
        </p:nvSpPr>
        <p:spPr>
          <a:xfrm>
            <a:off x="4221088" y="6141425"/>
            <a:ext cx="23391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参加を希望する日程に〇をご記入ください。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定員状況によりご希望に沿えないことがあります。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9946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2950</TotalTime>
  <Words>365</Words>
  <Application>Microsoft Office PowerPoint</Application>
  <PresentationFormat>A4 210 x 297 mm</PresentationFormat>
  <Paragraphs>50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メイリオ</vt:lpstr>
      <vt:lpstr>Arial</vt:lpstr>
      <vt:lpstr>Calibri</vt:lpstr>
      <vt:lpstr>Office ​​テーマ</vt:lpstr>
      <vt:lpstr>PowerPoint プレゼンテーション</vt:lpstr>
    </vt:vector>
  </TitlesOfParts>
  <Company>京都府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＊</dc:creator>
  <cp:lastModifiedBy>関　浩子（会任）</cp:lastModifiedBy>
  <cp:revision>151</cp:revision>
  <cp:lastPrinted>2026-07-02T23:40:49Z</cp:lastPrinted>
  <dcterms:created xsi:type="dcterms:W3CDTF">2019-05-10T05:55:26Z</dcterms:created>
  <dcterms:modified xsi:type="dcterms:W3CDTF">2026-07-15T23:59:15Z</dcterms:modified>
</cp:coreProperties>
</file>