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>
        <p:scale>
          <a:sx n="80" d="100"/>
          <a:sy n="80" d="100"/>
        </p:scale>
        <p:origin x="-13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40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84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36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67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54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33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18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29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30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39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22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E792D-0048-43C2-AD0D-545BA0C94C5D}" type="datetimeFigureOut">
              <a:rPr kumimoji="1" lang="ja-JP" altLang="en-US" smtClean="0"/>
              <a:t>2023/3/14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DF0E3-0DA2-4808-B278-572F608495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71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image" Target="../media/image8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image" Target="../media/image7.jpg"/><Relationship Id="rId5" Type="http://schemas.openxmlformats.org/officeDocument/2006/relationships/control" Target="../activeX/activeX4.xml"/><Relationship Id="rId10" Type="http://schemas.openxmlformats.org/officeDocument/2006/relationships/image" Target="../media/image6.png"/><Relationship Id="rId4" Type="http://schemas.openxmlformats.org/officeDocument/2006/relationships/control" Target="../activeX/activeX3.xml"/><Relationship Id="rId9" Type="http://schemas.openxmlformats.org/officeDocument/2006/relationships/hyperlink" Target="mailto:syokuhin@kptc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xmlns="" id="{6932FE91-935C-4F44-9F98-281269E95270}"/>
              </a:ext>
            </a:extLst>
          </p:cNvPr>
          <p:cNvSpPr txBox="1"/>
          <p:nvPr/>
        </p:nvSpPr>
        <p:spPr>
          <a:xfrm>
            <a:off x="419579" y="4884644"/>
            <a:ext cx="5944645" cy="2114052"/>
          </a:xfrm>
          <a:prstGeom prst="rect">
            <a:avLst/>
          </a:prstGeom>
          <a:noFill/>
          <a:ln>
            <a:solidFill>
              <a:srgbClr val="333399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lnSpc>
                <a:spcPts val="13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高速液体クロマトグラフ（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HPLC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（製造元：株式会社島津製作所、型式：</a:t>
            </a:r>
            <a:r>
              <a:rPr kumimoji="1" lang="en-US" altLang="ja-JP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Nexera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XR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仕様</a:t>
            </a:r>
            <a:endParaRPr kumimoji="1" lang="en-US" altLang="ja-JP" sz="105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">
              <a:lnSpc>
                <a:spcPct val="120000"/>
              </a:lnSpc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・送液ポンプ（型式：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LC-40D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XR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pPr marL="108000">
              <a:lnSpc>
                <a:spcPct val="120000"/>
              </a:lnSpc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・オートサンプラ（型式：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SIL-40C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XR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pPr marL="108000">
              <a:lnSpc>
                <a:spcPct val="120000"/>
              </a:lnSpc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・カラムオーブン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台（型式：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CTO-40C</a:t>
            </a:r>
            <a:r>
              <a:rPr kumimoji="1" lang="ja-JP" altLang="en-US" sz="1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CTO-40S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  <a:p>
            <a:pPr marL="108000">
              <a:lnSpc>
                <a:spcPct val="120000"/>
              </a:lnSpc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・蛍光検出器（型式：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RF-20A</a:t>
            </a:r>
            <a:r>
              <a:rPr kumimoji="1" lang="en-US" altLang="ja-JP" sz="1000" baseline="-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XS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">
              <a:lnSpc>
                <a:spcPct val="120000"/>
              </a:lnSpc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・電気伝導度検出器（型式：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CDD-10A</a:t>
            </a:r>
            <a:r>
              <a:rPr kumimoji="1" lang="en-US" altLang="ja-JP" sz="1000" baseline="-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VP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">
              <a:lnSpc>
                <a:spcPct val="120000"/>
              </a:lnSpc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・示差屈折率検出器（型式：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RID-20A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08000">
              <a:lnSpc>
                <a:spcPct val="120000"/>
              </a:lnSpc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・フォトダイオードアレイ検出器（型式：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SPD-M40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xmlns="" id="{A3C9ACEA-F9A5-49D9-BE14-A66CC0BE5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647" y="4948134"/>
            <a:ext cx="725250" cy="356032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xmlns="" id="{DE53AC11-C46F-4783-9247-75E7F22767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513" y="8139882"/>
            <a:ext cx="736682" cy="736682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6268B722-F678-4AD2-B65B-B602823ED0DB}"/>
              </a:ext>
            </a:extLst>
          </p:cNvPr>
          <p:cNvSpPr/>
          <p:nvPr/>
        </p:nvSpPr>
        <p:spPr>
          <a:xfrm>
            <a:off x="144311" y="285947"/>
            <a:ext cx="6562539" cy="1069473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99AA0B6E-E41B-4E99-BCD0-8539EC39D3C7}"/>
              </a:ext>
            </a:extLst>
          </p:cNvPr>
          <p:cNvSpPr txBox="1"/>
          <p:nvPr/>
        </p:nvSpPr>
        <p:spPr>
          <a:xfrm>
            <a:off x="134786" y="288652"/>
            <a:ext cx="6638739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400"/>
              </a:lnSpc>
            </a:pPr>
            <a:r>
              <a:rPr kumimoji="1" lang="ja-JP" altLang="en-US" sz="16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新規導入機器説明会</a:t>
            </a:r>
            <a:endParaRPr kumimoji="1" lang="en-US" altLang="ja-JP" sz="16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>
              <a:lnSpc>
                <a:spcPts val="3400"/>
              </a:lnSpc>
            </a:pPr>
            <a:r>
              <a:rPr kumimoji="1" lang="ja-JP" altLang="en-US" sz="3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「高速液体クロマトグラフ（</a:t>
            </a:r>
            <a:r>
              <a:rPr kumimoji="1" lang="en-US" altLang="ja-JP" sz="3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HPLC</a:t>
            </a:r>
            <a:r>
              <a:rPr kumimoji="1" lang="ja-JP" altLang="en-US" sz="3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17F11161-865A-4DE3-A321-75F60EAE94A3}"/>
              </a:ext>
            </a:extLst>
          </p:cNvPr>
          <p:cNvSpPr txBox="1"/>
          <p:nvPr/>
        </p:nvSpPr>
        <p:spPr>
          <a:xfrm>
            <a:off x="240068" y="1416381"/>
            <a:ext cx="6314509" cy="1388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京都府中小企業技術センターでは、令和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JKA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機械工業振興補助事業を活用して「高速液体クロマトグラフ（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HPLC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）」を導入しました。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この装置は、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台でプレカラム法蛍光検出器によるアミノ酸分析、電気伝導度検出器ポストカラム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pH</a:t>
            </a:r>
            <a:r>
              <a:rPr lang="ja-JP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緩衝法による有機酸分析、示差屈折率検出器による糖分析、フォトダイオードアレイ検出器による核酸分析等、様々な成分の分析が可能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幅広い分野の企業の皆さんにご利用いただけますので、機器説明会にぜひご参加ください。</a:t>
            </a:r>
            <a:endParaRPr lang="ja-JP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172886" y="2802015"/>
            <a:ext cx="5512844" cy="372760"/>
            <a:chOff x="125261" y="2605165"/>
            <a:chExt cx="5512844" cy="372760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xmlns="" id="{29FD940D-723D-4AA8-8CFB-7F0444199786}"/>
                </a:ext>
              </a:extLst>
            </p:cNvPr>
            <p:cNvSpPr txBox="1"/>
            <p:nvPr/>
          </p:nvSpPr>
          <p:spPr>
            <a:xfrm>
              <a:off x="1330516" y="2608593"/>
              <a:ext cx="43075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</a:t>
              </a:r>
              <a:r>
                <a: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年</a:t>
              </a:r>
              <a:r>
                <a: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月</a:t>
              </a:r>
              <a:r>
                <a: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28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r>
                <a: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火</a:t>
              </a:r>
              <a:r>
                <a: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) 13:30</a:t>
              </a: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kumimoji="1" lang="en-US" altLang="ja-JP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16:00</a:t>
              </a:r>
              <a:endPara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125261" y="2605165"/>
              <a:ext cx="1084466" cy="276999"/>
              <a:chOff x="125261" y="2090815"/>
              <a:chExt cx="1084466" cy="276999"/>
            </a:xfrm>
          </p:grpSpPr>
          <p:sp>
            <p:nvSpPr>
              <p:cNvPr id="17" name="四角形: 1 つの角を切り取る 16">
                <a:extLst>
                  <a:ext uri="{FF2B5EF4-FFF2-40B4-BE49-F238E27FC236}">
                    <a16:creationId xmlns:a16="http://schemas.microsoft.com/office/drawing/2014/main" xmlns="" id="{AAFFF958-3303-4B9E-873E-64823A95D14B}"/>
                  </a:ext>
                </a:extLst>
              </p:cNvPr>
              <p:cNvSpPr/>
              <p:nvPr/>
            </p:nvSpPr>
            <p:spPr>
              <a:xfrm flipV="1">
                <a:off x="125261" y="2131073"/>
                <a:ext cx="1084466" cy="196483"/>
              </a:xfrm>
              <a:prstGeom prst="snip1Rect">
                <a:avLst>
                  <a:gd name="adj" fmla="val 50000"/>
                </a:avLst>
              </a:prstGeom>
              <a:solidFill>
                <a:srgbClr val="33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xmlns="" id="{97A0A975-796C-4D52-ABE0-1AD46393787B}"/>
                  </a:ext>
                </a:extLst>
              </p:cNvPr>
              <p:cNvSpPr txBox="1"/>
              <p:nvPr/>
            </p:nvSpPr>
            <p:spPr>
              <a:xfrm>
                <a:off x="357277" y="2090815"/>
                <a:ext cx="5950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>
                    <a:solidFill>
                      <a:schemeClr val="bg1">
                        <a:lumMod val="9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日　時</a:t>
                </a:r>
                <a:endParaRPr kumimoji="1" lang="en-US" altLang="ja-JP" sz="1200" b="1" dirty="0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24" name="グループ化 23"/>
          <p:cNvGrpSpPr/>
          <p:nvPr/>
        </p:nvGrpSpPr>
        <p:grpSpPr>
          <a:xfrm>
            <a:off x="172886" y="3207544"/>
            <a:ext cx="5726838" cy="500137"/>
            <a:chOff x="125261" y="2995454"/>
            <a:chExt cx="5726838" cy="500137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125261" y="2998436"/>
              <a:ext cx="1084466" cy="276999"/>
              <a:chOff x="125261" y="2726744"/>
              <a:chExt cx="1084466" cy="276999"/>
            </a:xfrm>
          </p:grpSpPr>
          <p:sp>
            <p:nvSpPr>
              <p:cNvPr id="16" name="四角形: 1 つの角を切り取る 15">
                <a:extLst>
                  <a:ext uri="{FF2B5EF4-FFF2-40B4-BE49-F238E27FC236}">
                    <a16:creationId xmlns:a16="http://schemas.microsoft.com/office/drawing/2014/main" xmlns="" id="{D1A350FF-F7F2-4B5D-9250-B2CBC0348551}"/>
                  </a:ext>
                </a:extLst>
              </p:cNvPr>
              <p:cNvSpPr/>
              <p:nvPr/>
            </p:nvSpPr>
            <p:spPr>
              <a:xfrm flipV="1">
                <a:off x="125261" y="2767002"/>
                <a:ext cx="1084466" cy="196483"/>
              </a:xfrm>
              <a:prstGeom prst="snip1Rect">
                <a:avLst>
                  <a:gd name="adj" fmla="val 50000"/>
                </a:avLst>
              </a:prstGeom>
              <a:solidFill>
                <a:srgbClr val="33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xmlns="" id="{F18FE86A-0317-41BE-9854-ACA2AC122D5B}"/>
                  </a:ext>
                </a:extLst>
              </p:cNvPr>
              <p:cNvSpPr txBox="1"/>
              <p:nvPr/>
            </p:nvSpPr>
            <p:spPr>
              <a:xfrm>
                <a:off x="357277" y="2726744"/>
                <a:ext cx="5950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>
                    <a:solidFill>
                      <a:schemeClr val="bg1">
                        <a:lumMod val="9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場　所</a:t>
                </a:r>
                <a:endParaRPr kumimoji="1" lang="en-US" altLang="ja-JP" sz="1200" b="1" dirty="0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xmlns="" id="{3A6CDCBD-8EFE-44E6-914E-5F18A8A28A64}"/>
                </a:ext>
              </a:extLst>
            </p:cNvPr>
            <p:cNvSpPr txBox="1"/>
            <p:nvPr/>
          </p:nvSpPr>
          <p:spPr>
            <a:xfrm>
              <a:off x="1331310" y="2995454"/>
              <a:ext cx="4520789" cy="5001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京都府産業支援センター　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階　研修室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京都市下京区中堂寺南町</a:t>
              </a:r>
              <a:r>
                <a:rPr kumimoji="1"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134</a:t>
              </a:r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京都リサーチパーク東地区内　</a:t>
              </a:r>
              <a:r>
                <a:rPr kumimoji="1" lang="en-US" altLang="ja-JP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裏面参照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156770" y="7925711"/>
            <a:ext cx="6508787" cy="1059456"/>
            <a:chOff x="137720" y="7830461"/>
            <a:chExt cx="6508787" cy="1059456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137720" y="7830461"/>
              <a:ext cx="1084466" cy="276999"/>
              <a:chOff x="137720" y="7268874"/>
              <a:chExt cx="1084466" cy="276999"/>
            </a:xfrm>
          </p:grpSpPr>
          <p:sp>
            <p:nvSpPr>
              <p:cNvPr id="41" name="四角形: 1 つの角を切り取る 40">
                <a:extLst>
                  <a:ext uri="{FF2B5EF4-FFF2-40B4-BE49-F238E27FC236}">
                    <a16:creationId xmlns:a16="http://schemas.microsoft.com/office/drawing/2014/main" xmlns="" id="{DA0DB233-B16E-4C11-89ED-CB1CB28A54DF}"/>
                  </a:ext>
                </a:extLst>
              </p:cNvPr>
              <p:cNvSpPr/>
              <p:nvPr/>
            </p:nvSpPr>
            <p:spPr>
              <a:xfrm flipV="1">
                <a:off x="137720" y="7313439"/>
                <a:ext cx="1084466" cy="196483"/>
              </a:xfrm>
              <a:prstGeom prst="snip1Rect">
                <a:avLst>
                  <a:gd name="adj" fmla="val 50000"/>
                </a:avLst>
              </a:prstGeom>
              <a:solidFill>
                <a:srgbClr val="33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xmlns="" id="{8028F7E0-9371-4205-9992-50646F9ECC5B}"/>
                  </a:ext>
                </a:extLst>
              </p:cNvPr>
              <p:cNvSpPr txBox="1"/>
              <p:nvPr/>
            </p:nvSpPr>
            <p:spPr>
              <a:xfrm>
                <a:off x="325992" y="7268874"/>
                <a:ext cx="7377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>
                    <a:solidFill>
                      <a:schemeClr val="bg1">
                        <a:lumMod val="9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申し込み</a:t>
                </a:r>
                <a:endParaRPr kumimoji="1" lang="en-US" altLang="ja-JP" sz="1200" b="1" dirty="0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xmlns="" id="{4EB8346D-331A-4B7A-A18F-7343E0912FA7}"/>
                </a:ext>
              </a:extLst>
            </p:cNvPr>
            <p:cNvSpPr txBox="1"/>
            <p:nvPr/>
          </p:nvSpPr>
          <p:spPr>
            <a:xfrm>
              <a:off x="1176404" y="7874254"/>
              <a:ext cx="54701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京都府中小企業技術センターのホームページからお申し込みいただけます。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https://www.kptc.jp/</a:t>
              </a:r>
            </a:p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または、裏面の参加申込書に必要事項をご記入のうえ、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または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でお申し込みください。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144311" y="8894075"/>
            <a:ext cx="5265174" cy="698316"/>
            <a:chOff x="125261" y="8789300"/>
            <a:chExt cx="5265174" cy="698316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xmlns="" id="{E2EEAF1A-0FC3-4A2C-A1F5-AB303A808991}"/>
                </a:ext>
              </a:extLst>
            </p:cNvPr>
            <p:cNvSpPr txBox="1"/>
            <p:nvPr/>
          </p:nvSpPr>
          <p:spPr>
            <a:xfrm>
              <a:off x="1305662" y="8810508"/>
              <a:ext cx="4084773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京都府中小企業技術センター 応用技術課　食品バイオ係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Tel: 075-315-8634</a:t>
              </a:r>
              <a:r>
                <a:rPr kumimoji="1"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en-US" altLang="ja-JP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075-315-9497</a:t>
              </a:r>
              <a:r>
                <a:rPr kumimoji="1"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E-mail</a:t>
              </a:r>
              <a:r>
                <a:rPr kumimoji="1"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en-US" altLang="ja-JP" sz="13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syokuhin@kptc.jp</a:t>
              </a:r>
              <a:endPara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125261" y="8789300"/>
              <a:ext cx="1084466" cy="276999"/>
              <a:chOff x="125261" y="8205423"/>
              <a:chExt cx="1084466" cy="276999"/>
            </a:xfrm>
          </p:grpSpPr>
          <p:sp>
            <p:nvSpPr>
              <p:cNvPr id="47" name="四角形: 1 つの角を切り取る 46">
                <a:extLst>
                  <a:ext uri="{FF2B5EF4-FFF2-40B4-BE49-F238E27FC236}">
                    <a16:creationId xmlns:a16="http://schemas.microsoft.com/office/drawing/2014/main" xmlns="" id="{22D6A7E0-9BCD-4B03-BD72-A07667338D51}"/>
                  </a:ext>
                </a:extLst>
              </p:cNvPr>
              <p:cNvSpPr/>
              <p:nvPr/>
            </p:nvSpPr>
            <p:spPr>
              <a:xfrm flipV="1">
                <a:off x="125261" y="8245681"/>
                <a:ext cx="1084466" cy="196483"/>
              </a:xfrm>
              <a:prstGeom prst="snip1Rect">
                <a:avLst>
                  <a:gd name="adj" fmla="val 50000"/>
                </a:avLst>
              </a:prstGeom>
              <a:solidFill>
                <a:srgbClr val="33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xmlns="" id="{81FEAA02-1F9F-47CE-B143-9C70AEFB5F99}"/>
                  </a:ext>
                </a:extLst>
              </p:cNvPr>
              <p:cNvSpPr txBox="1"/>
              <p:nvPr/>
            </p:nvSpPr>
            <p:spPr>
              <a:xfrm>
                <a:off x="331629" y="8205423"/>
                <a:ext cx="6463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>
                    <a:solidFill>
                      <a:schemeClr val="bg1">
                        <a:lumMod val="9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問合先</a:t>
                </a:r>
                <a:endParaRPr kumimoji="1" lang="en-US" altLang="ja-JP" sz="1200" b="1" dirty="0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20" name="グループ化 19"/>
          <p:cNvGrpSpPr/>
          <p:nvPr/>
        </p:nvGrpSpPr>
        <p:grpSpPr>
          <a:xfrm>
            <a:off x="163361" y="7176079"/>
            <a:ext cx="1732341" cy="298207"/>
            <a:chOff x="125261" y="3299404"/>
            <a:chExt cx="1732341" cy="298207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125261" y="3299404"/>
              <a:ext cx="1084466" cy="276999"/>
              <a:chOff x="125261" y="3659556"/>
              <a:chExt cx="1084466" cy="276999"/>
            </a:xfrm>
          </p:grpSpPr>
          <p:sp>
            <p:nvSpPr>
              <p:cNvPr id="56" name="四角形: 1 つの角を切り取る 55">
                <a:extLst>
                  <a:ext uri="{FF2B5EF4-FFF2-40B4-BE49-F238E27FC236}">
                    <a16:creationId xmlns:a16="http://schemas.microsoft.com/office/drawing/2014/main" xmlns="" id="{4246E6A6-4F7E-4577-9535-DA4F78183698}"/>
                  </a:ext>
                </a:extLst>
              </p:cNvPr>
              <p:cNvSpPr/>
              <p:nvPr/>
            </p:nvSpPr>
            <p:spPr>
              <a:xfrm flipV="1">
                <a:off x="125261" y="3699814"/>
                <a:ext cx="1084466" cy="196483"/>
              </a:xfrm>
              <a:prstGeom prst="snip1Rect">
                <a:avLst>
                  <a:gd name="adj" fmla="val 50000"/>
                </a:avLst>
              </a:prstGeom>
              <a:solidFill>
                <a:srgbClr val="33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xmlns="" id="{9F51B2C2-A097-4103-BC9A-1632FB41AA60}"/>
                  </a:ext>
                </a:extLst>
              </p:cNvPr>
              <p:cNvSpPr txBox="1"/>
              <p:nvPr/>
            </p:nvSpPr>
            <p:spPr>
              <a:xfrm>
                <a:off x="357277" y="3659556"/>
                <a:ext cx="6463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>
                    <a:solidFill>
                      <a:schemeClr val="bg1">
                        <a:lumMod val="9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受講料</a:t>
                </a:r>
                <a:endParaRPr kumimoji="1" lang="en-US" altLang="ja-JP" sz="1200" b="1" dirty="0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xmlns="" id="{0B4C75C8-7DB8-42B7-895C-0852BB652AA2}"/>
                </a:ext>
              </a:extLst>
            </p:cNvPr>
            <p:cNvSpPr txBox="1"/>
            <p:nvPr/>
          </p:nvSpPr>
          <p:spPr>
            <a:xfrm>
              <a:off x="1312260" y="3320612"/>
              <a:ext cx="5453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無 料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083" y="85283"/>
            <a:ext cx="2004474" cy="153040"/>
          </a:xfrm>
          <a:prstGeom prst="rect">
            <a:avLst/>
          </a:prstGeom>
        </p:spPr>
      </p:pic>
      <p:grpSp>
        <p:nvGrpSpPr>
          <p:cNvPr id="40" name="グループ化 39"/>
          <p:cNvGrpSpPr/>
          <p:nvPr/>
        </p:nvGrpSpPr>
        <p:grpSpPr>
          <a:xfrm>
            <a:off x="163361" y="7518979"/>
            <a:ext cx="6060449" cy="298207"/>
            <a:chOff x="125261" y="3299404"/>
            <a:chExt cx="6060449" cy="298207"/>
          </a:xfrm>
        </p:grpSpPr>
        <p:grpSp>
          <p:nvGrpSpPr>
            <p:cNvPr id="46" name="グループ化 45"/>
            <p:cNvGrpSpPr/>
            <p:nvPr/>
          </p:nvGrpSpPr>
          <p:grpSpPr>
            <a:xfrm>
              <a:off x="125261" y="3299404"/>
              <a:ext cx="1084466" cy="276999"/>
              <a:chOff x="125261" y="3659556"/>
              <a:chExt cx="1084466" cy="276999"/>
            </a:xfrm>
          </p:grpSpPr>
          <p:sp>
            <p:nvSpPr>
              <p:cNvPr id="51" name="四角形: 1 つの角を切り取る 55">
                <a:extLst>
                  <a:ext uri="{FF2B5EF4-FFF2-40B4-BE49-F238E27FC236}">
                    <a16:creationId xmlns:a16="http://schemas.microsoft.com/office/drawing/2014/main" xmlns="" id="{4246E6A6-4F7E-4577-9535-DA4F78183698}"/>
                  </a:ext>
                </a:extLst>
              </p:cNvPr>
              <p:cNvSpPr/>
              <p:nvPr/>
            </p:nvSpPr>
            <p:spPr>
              <a:xfrm flipV="1">
                <a:off x="125261" y="3699814"/>
                <a:ext cx="1084466" cy="196483"/>
              </a:xfrm>
              <a:prstGeom prst="snip1Rect">
                <a:avLst>
                  <a:gd name="adj" fmla="val 50000"/>
                </a:avLst>
              </a:prstGeom>
              <a:solidFill>
                <a:srgbClr val="33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xmlns="" id="{9F51B2C2-A097-4103-BC9A-1632FB41AA60}"/>
                  </a:ext>
                </a:extLst>
              </p:cNvPr>
              <p:cNvSpPr txBox="1"/>
              <p:nvPr/>
            </p:nvSpPr>
            <p:spPr>
              <a:xfrm>
                <a:off x="357277" y="3659556"/>
                <a:ext cx="5950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>
                    <a:solidFill>
                      <a:schemeClr val="bg1">
                        <a:lumMod val="9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定　員</a:t>
                </a:r>
                <a:endParaRPr kumimoji="1" lang="en-US" altLang="ja-JP" sz="1200" b="1" dirty="0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xmlns="" id="{0B4C75C8-7DB8-42B7-895C-0852BB652AA2}"/>
                </a:ext>
              </a:extLst>
            </p:cNvPr>
            <p:cNvSpPr txBox="1"/>
            <p:nvPr/>
          </p:nvSpPr>
          <p:spPr>
            <a:xfrm>
              <a:off x="1312260" y="3320612"/>
              <a:ext cx="48734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名　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先着順 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定員を超えた場合、その旨ご本人に連絡します。</a:t>
              </a:r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72885" y="3758350"/>
            <a:ext cx="3789512" cy="839992"/>
            <a:chOff x="172886" y="3602545"/>
            <a:chExt cx="3654348" cy="813455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72886" y="3602545"/>
              <a:ext cx="1084466" cy="276999"/>
              <a:chOff x="172886" y="4249015"/>
              <a:chExt cx="1084466" cy="276999"/>
            </a:xfrm>
          </p:grpSpPr>
          <p:sp>
            <p:nvSpPr>
              <p:cNvPr id="12" name="四角形: 1 つの角を切り取る 11">
                <a:extLst>
                  <a:ext uri="{FF2B5EF4-FFF2-40B4-BE49-F238E27FC236}">
                    <a16:creationId xmlns:a16="http://schemas.microsoft.com/office/drawing/2014/main" xmlns="" id="{BDA21EC6-9481-41E2-9BAE-E90522944045}"/>
                  </a:ext>
                </a:extLst>
              </p:cNvPr>
              <p:cNvSpPr/>
              <p:nvPr/>
            </p:nvSpPr>
            <p:spPr>
              <a:xfrm flipV="1">
                <a:off x="172886" y="4264894"/>
                <a:ext cx="1084466" cy="196483"/>
              </a:xfrm>
              <a:prstGeom prst="snip1Rect">
                <a:avLst>
                  <a:gd name="adj" fmla="val 50000"/>
                </a:avLst>
              </a:prstGeom>
              <a:solidFill>
                <a:srgbClr val="3333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xmlns="" id="{2EF0627D-FB86-491A-8FB9-6132D468C9FE}"/>
                  </a:ext>
                </a:extLst>
              </p:cNvPr>
              <p:cNvSpPr txBox="1"/>
              <p:nvPr/>
            </p:nvSpPr>
            <p:spPr>
              <a:xfrm>
                <a:off x="404902" y="4249015"/>
                <a:ext cx="5950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>
                    <a:solidFill>
                      <a:schemeClr val="bg1">
                        <a:lumMod val="9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内　容</a:t>
                </a:r>
                <a:endParaRPr kumimoji="1" lang="en-US" altLang="ja-JP" sz="1200" b="1" dirty="0">
                  <a:solidFill>
                    <a:schemeClr val="bg1">
                      <a:lumMod val="9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xmlns="" id="{0B4C75C8-7DB8-42B7-895C-0852BB652AA2}"/>
                </a:ext>
              </a:extLst>
            </p:cNvPr>
            <p:cNvSpPr txBox="1"/>
            <p:nvPr/>
          </p:nvSpPr>
          <p:spPr>
            <a:xfrm>
              <a:off x="1355760" y="3611255"/>
              <a:ext cx="2471474" cy="804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1. 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測定原理の解説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2. 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装置概要の説明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3. 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分析事例の紹介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4. </a:t>
              </a:r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装置見学</a:t>
              </a:r>
              <a:endPara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xmlns="" id="{E5631422-6D43-4347-BBEF-4C6A33B3027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36" t="4181" r="33577" b="1261"/>
          <a:stretch/>
        </p:blipFill>
        <p:spPr>
          <a:xfrm>
            <a:off x="4467629" y="5309246"/>
            <a:ext cx="1717574" cy="1595050"/>
          </a:xfrm>
          <a:prstGeom prst="rect">
            <a:avLst/>
          </a:prstGeom>
        </p:spPr>
      </p:pic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xmlns="" id="{FE881014-45F9-4660-BD52-F27AF8F08677}"/>
              </a:ext>
            </a:extLst>
          </p:cNvPr>
          <p:cNvSpPr txBox="1"/>
          <p:nvPr/>
        </p:nvSpPr>
        <p:spPr>
          <a:xfrm>
            <a:off x="1446632" y="4561740"/>
            <a:ext cx="4991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講師：株式会社島津製作所　品玉 匠司 氏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941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14993" y="1419344"/>
            <a:ext cx="562801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新規導入機器説明会「高速液体クロマトグラフ（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HPLC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）」</a:t>
            </a:r>
          </a:p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 加 申 込 書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19099" y="342676"/>
            <a:ext cx="5419726" cy="5232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京都府中小企業技術センター応用技術課　食品バイオ係あて</a:t>
            </a: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9"/>
              </a:rPr>
              <a:t>syokuhin@kptc.jp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075-315-9497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2490" y="5607803"/>
            <a:ext cx="557075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申込書にご記入いただいた個人情報は、参加者名簿として利用させていただきます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3" name="Rectangle 26"/>
          <p:cNvSpPr>
            <a:spLocks noChangeArrowheads="1"/>
          </p:cNvSpPr>
          <p:nvPr/>
        </p:nvSpPr>
        <p:spPr bwMode="auto">
          <a:xfrm>
            <a:off x="352262" y="7541048"/>
            <a:ext cx="343852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dirty="0"/>
              <a:t>＜会場、交通のご案内＞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dirty="0"/>
              <a:t>　</a:t>
            </a:r>
            <a:r>
              <a:rPr kumimoji="1" lang="ja-JP" altLang="en-US" sz="1200" dirty="0"/>
              <a:t>会　　場</a:t>
            </a:r>
            <a:r>
              <a:rPr kumimoji="1" lang="ja-JP" altLang="ja-JP" sz="1200" dirty="0"/>
              <a:t>：京都府産業支援センター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dirty="0"/>
              <a:t>　</a:t>
            </a:r>
            <a:r>
              <a:rPr kumimoji="1" lang="ja-JP" altLang="en-US" sz="1200" dirty="0"/>
              <a:t>　　　　　</a:t>
            </a:r>
            <a:r>
              <a:rPr kumimoji="1" lang="ja-JP" altLang="ja-JP" sz="1200" dirty="0"/>
              <a:t>京都市下京区中堂寺南町</a:t>
            </a:r>
            <a:r>
              <a:rPr kumimoji="1" lang="en-US" altLang="ja-JP" sz="1200" dirty="0"/>
              <a:t>134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dirty="0"/>
              <a:t>　　　　　</a:t>
            </a:r>
            <a:r>
              <a:rPr kumimoji="1" lang="en-US" altLang="ja-JP" sz="1200" dirty="0"/>
              <a:t> 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 (</a:t>
            </a:r>
            <a:r>
              <a:rPr kumimoji="1" lang="ja-JP" altLang="en-US" sz="1200" dirty="0"/>
              <a:t>七本松通五条下ル</a:t>
            </a:r>
            <a:r>
              <a:rPr kumimoji="1" lang="en-US" altLang="ja-JP" sz="1200" dirty="0"/>
              <a:t>)</a:t>
            </a:r>
            <a:r>
              <a:rPr kumimoji="1" lang="ja-JP" altLang="en-US" sz="1200" dirty="0"/>
              <a:t>　</a:t>
            </a:r>
            <a:endParaRPr kumimoji="1" lang="en-US" altLang="ja-JP" sz="1200" dirty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dirty="0"/>
              <a:t>　　　　　　京都リサーチパーク東地区内　</a:t>
            </a:r>
            <a:endParaRPr kumimoji="1" lang="en-US" altLang="ja-JP" sz="1200" dirty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dirty="0"/>
              <a:t>　アクセス：</a:t>
            </a:r>
            <a:r>
              <a:rPr kumimoji="1" lang="ja-JP" altLang="ja-JP" sz="1200" dirty="0"/>
              <a:t>ＪＲ丹波口駅より　西に徒歩５分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410" y="7566871"/>
            <a:ext cx="2409990" cy="2153836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096392"/>
              </p:ext>
            </p:extLst>
          </p:nvPr>
        </p:nvGraphicFramePr>
        <p:xfrm>
          <a:off x="495299" y="2521426"/>
          <a:ext cx="5854700" cy="1657985"/>
        </p:xfrm>
        <a:graphic>
          <a:graphicData uri="http://schemas.openxmlformats.org/drawingml/2006/table">
            <a:tbl>
              <a:tblPr/>
              <a:tblGrid>
                <a:gridCol w="16508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19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19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25400" algn="ctr" fontAlgn="ctr" hangingPunct="0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企業名</a:t>
                      </a:r>
                      <a:endParaRPr lang="ja-JP" sz="1050" kern="100" dirty="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ja-JP" sz="12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（所在地）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ja-JP" sz="12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〒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375">
                <a:tc rowSpan="3"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ja-JP" sz="12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連絡担当者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氏名</a:t>
                      </a:r>
                      <a:endParaRPr lang="ja-JP" sz="1050" kern="100" dirty="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spcAft>
                          <a:spcPts val="0"/>
                        </a:spcAft>
                      </a:pPr>
                      <a:r>
                        <a:rPr lang="ja-JP" sz="12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所属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5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40385" indent="-540385" algn="just" fontAlgn="base" hangingPunct="0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TEL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2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FAX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9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ase" hangingPunct="0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E-mail</a:t>
                      </a:r>
                      <a:endParaRPr lang="ja-JP" sz="1050" kern="100" dirty="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77633"/>
              </p:ext>
            </p:extLst>
          </p:nvPr>
        </p:nvGraphicFramePr>
        <p:xfrm>
          <a:off x="495299" y="4296251"/>
          <a:ext cx="5850890" cy="1194435"/>
        </p:xfrm>
        <a:graphic>
          <a:graphicData uri="http://schemas.openxmlformats.org/drawingml/2006/table">
            <a:tbl>
              <a:tblPr/>
              <a:tblGrid>
                <a:gridCol w="11567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76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96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8605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ja-JP" sz="11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参加者氏名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ja-JP" sz="11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所属・役職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TEL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11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E-mail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 dirty="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HG明朝B"/>
                          <a:cs typeface="Times New Roman"/>
                        </a:rPr>
                        <a:t> </a:t>
                      </a:r>
                      <a:endParaRPr lang="ja-JP" sz="1050" kern="100" dirty="0">
                        <a:effectLst/>
                        <a:latin typeface="ＭＳ 明朝"/>
                        <a:cs typeface="Times New Roman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7" name="図 16">
            <a:extLst>
              <a:ext uri="{FF2B5EF4-FFF2-40B4-BE49-F238E27FC236}">
                <a16:creationId xmlns:a16="http://schemas.microsoft.com/office/drawing/2014/main" xmlns="" id="{75EDB552-CD3F-4104-96BD-954222DB007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759" y="8800261"/>
            <a:ext cx="767886" cy="767886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2307" name="DefaultOcx" r:id="rId2" imgW="914400" imgH="228600"/>
        </mc:Choice>
        <mc:Fallback>
          <p:control name="DefaultOcx" r:id="rId2" imgW="914400" imgH="22860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893838" y="0"/>
                  <a:ext cx="915987" cy="231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08" name="HTMLText1" r:id="rId3" imgW="914400" imgH="228600"/>
        </mc:Choice>
        <mc:Fallback>
          <p:control name="HTMLText1" r:id="rId3" imgW="914400" imgH="228600">
            <p:pic>
              <p:nvPicPr>
                <p:cNvPr id="0" name="HTMLTex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893838" y="0"/>
                  <a:ext cx="915987" cy="231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09" name="HTMLText2" r:id="rId4" imgW="914400" imgH="228600"/>
        </mc:Choice>
        <mc:Fallback>
          <p:control name="HTMLText2" r:id="rId4" imgW="914400" imgH="228600">
            <p:pic>
              <p:nvPicPr>
                <p:cNvPr id="0" name="HTMLTex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893838" y="0"/>
                  <a:ext cx="915987" cy="231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10" name="HTMLText3" r:id="rId5" imgW="914400" imgH="228600"/>
        </mc:Choice>
        <mc:Fallback>
          <p:control name="HTMLText3" r:id="rId5" imgW="914400" imgH="228600">
            <p:pic>
              <p:nvPicPr>
                <p:cNvPr id="0" name="HTMLTex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893838" y="0"/>
                  <a:ext cx="915987" cy="231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11" name="HTMLText4" r:id="rId6" imgW="914400" imgH="228600"/>
        </mc:Choice>
        <mc:Fallback>
          <p:control name="HTMLText4" r:id="rId6" imgW="914400" imgH="228600">
            <p:pic>
              <p:nvPicPr>
                <p:cNvPr id="0" name="HTMLTex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893838" y="0"/>
                  <a:ext cx="915987" cy="231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12" name="HTMLText5" r:id="rId7" imgW="914400" imgH="228600"/>
        </mc:Choice>
        <mc:Fallback>
          <p:control name="HTMLText5" r:id="rId7" imgW="914400" imgH="228600">
            <p:pic>
              <p:nvPicPr>
                <p:cNvPr id="0" name="HTMLTex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893838" y="0"/>
                  <a:ext cx="915987" cy="231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24429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949</TotalTime>
  <Words>162</Words>
  <Application>Microsoft Office PowerPoint</Application>
  <PresentationFormat>A4 210 x 297 mm</PresentationFormat>
  <Paragraphs>78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TAS7500Login</dc:creator>
  <cp:lastModifiedBy>鋪田 雅史</cp:lastModifiedBy>
  <cp:revision>118</cp:revision>
  <cp:lastPrinted>2023-03-10T06:42:04Z</cp:lastPrinted>
  <dcterms:created xsi:type="dcterms:W3CDTF">2019-12-26T06:05:48Z</dcterms:created>
  <dcterms:modified xsi:type="dcterms:W3CDTF">2023-03-14T05:15:07Z</dcterms:modified>
</cp:coreProperties>
</file>